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8" r:id="rId2"/>
    <p:sldId id="264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62" r:id="rId12"/>
    <p:sldId id="263" r:id="rId13"/>
    <p:sldId id="272" r:id="rId14"/>
    <p:sldId id="273" r:id="rId15"/>
    <p:sldId id="274" r:id="rId16"/>
    <p:sldId id="276" r:id="rId17"/>
    <p:sldId id="277" r:id="rId18"/>
    <p:sldId id="275" r:id="rId19"/>
    <p:sldId id="278" r:id="rId20"/>
    <p:sldId id="279" r:id="rId21"/>
    <p:sldId id="280" r:id="rId22"/>
    <p:sldId id="285" r:id="rId23"/>
    <p:sldId id="286" r:id="rId24"/>
    <p:sldId id="281" r:id="rId25"/>
    <p:sldId id="282" r:id="rId26"/>
    <p:sldId id="283" r:id="rId27"/>
    <p:sldId id="284" r:id="rId28"/>
    <p:sldId id="287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FD0"/>
    <a:srgbClr val="478DE6"/>
    <a:srgbClr val="FF841E"/>
    <a:srgbClr val="FC8431"/>
    <a:srgbClr val="F48D44"/>
    <a:srgbClr val="F8643A"/>
    <a:srgbClr val="F28400"/>
    <a:srgbClr val="C688EC"/>
    <a:srgbClr val="AE9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7"/>
    <p:restoredTop sz="86742"/>
  </p:normalViewPr>
  <p:slideViewPr>
    <p:cSldViewPr snapToGrid="0" snapToObjects="1">
      <p:cViewPr varScale="1">
        <p:scale>
          <a:sx n="188" d="100"/>
          <a:sy n="188" d="100"/>
        </p:scale>
        <p:origin x="184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5T16:48:50.85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D77F-79B7-9C40-9FFC-A848E2F8C9B0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B296-B9DC-2943-B5EB-61520025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5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47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67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0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3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1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4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1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7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4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1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5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DB296-B9DC-2943-B5EB-6152002574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A9A0-7E06-AD45-9EB5-24EDC4249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1EB83-7F20-2C49-975A-01B74100F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8BFBF-4FCD-E74B-B10D-F4C53029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8A93-7939-A042-A7F8-AC8FECEA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ADEF-1734-D041-A465-022AA50F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AB84-4783-974B-B197-B074E8B4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4D6EE-9ACB-1142-8F8F-5E18ECCBA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5C6BB-302F-A344-9854-1E15B3B3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8D28-2889-3C40-830A-38CB4CF2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1593A-FFAE-B445-BC10-A57DE809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CD8A9-ECAE-9242-AEEB-D30439616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74177-D4DF-DB40-91FD-7F10D1CB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9EF11-29C6-A242-8923-119FB33E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2280-F142-8941-9D03-6362F9E9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7E24-EBE3-B74F-9286-7CBD6D96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E157-01B1-B74E-B7C8-D0E39762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90C97-EC52-8447-AC21-E656FE383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545B-B8C4-654D-BB5D-DE47421F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3DED-D287-EA41-8572-937895A7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19F41-AC60-2440-8D48-0C442BB2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6697-60FB-E04B-ABE1-F4C01B74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E940-A540-1F42-B85A-9E0EA6FC5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818F4-60A1-4646-BC23-F6576B85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DE55-AD93-7D4D-B980-AA223FB8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4AD4-88B8-D84A-8D02-93E54BF6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4C1C-101E-1C41-A6E6-D91AA92F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5F72-9C44-A544-BD1A-2A31D75F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CBAC7-98FE-1146-90AC-3320825E1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5FE5B-D3DC-EA4D-A096-DF7A4CE9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A119-FB63-BA4B-BF3F-7FC90849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118D-078C-D74A-9EAC-DBDFF1BA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BD78-84EC-D443-B4F9-EDF35DCE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724D-EA08-0E4B-9A92-96BFD286B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1D522-B9C0-D34A-83FB-8095D137F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5BF34-E67B-5047-B902-D4FA57F9B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A31E7-652D-9148-A698-A40B011EF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DDB0B-DB96-BD4C-BE9A-92432871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E12C5-A7D1-B24E-BD6E-DAF219F4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FF64B-C9B9-8B4D-A6E4-E8D6911A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48A7-DDF8-184B-8B45-A2A638C7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BB602-F4F2-7A41-937A-51B288FB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72CD-BE38-B74E-9604-0D636991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7D9FC-13E7-1742-B184-303CD37F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F2E27-96DD-1141-A484-64C887A7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2DE8F-D2AE-A745-9A83-FD9006C2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0D8C4-C9E7-3B45-94E6-3E9AC4E3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8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378E-9D71-EF48-9E3B-1C837850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1225-891D-1749-9257-27F824DC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3B9A-4BD8-6741-B336-7E44FF551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802F-C9F1-3C4A-AA4E-AEB1A3AC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8C0E7-8750-B84E-B6EF-0BA8C752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7E1D4-B7B0-804E-AAA7-290C3661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AE51-B2B7-9A41-B271-E7E57B3B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BA081-409F-3442-945E-B342C7BD8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5216B-AACD-4B43-9B04-3624428A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1DEC4-AC28-D449-A7F1-7EAD8E06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C1715-D5D2-114D-9008-5903DF81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EA138-5548-434D-AF99-714FCE31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3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A8B78-0C55-D246-AFD8-C41FBDA1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88148-FE70-5A42-A13A-061F426C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7602-14B1-9747-9676-FDD24C9BE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4935-8202-C740-9192-9F67AAFB8626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5D61B-6E76-7449-99A8-074BC4E54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DD09-306A-4E47-88F7-42817E9A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C9DE-765E-D640-8852-77D8C4CFB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35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9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9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customXml" Target="../ink/ink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rain station&#10;&#10;Description automatically generated">
            <a:extLst>
              <a:ext uri="{FF2B5EF4-FFF2-40B4-BE49-F238E27FC236}">
                <a16:creationId xmlns:a16="http://schemas.microsoft.com/office/drawing/2014/main" id="{0AF26FE1-5FFD-7947-9CA8-16DE0B11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F84FE-CA14-0B4F-9EE5-B1A05A2628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92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0" y="2686051"/>
            <a:ext cx="12192000" cy="168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280506"/>
            <a:ext cx="10515600" cy="9553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ABOVE OR BELOW GRADE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1ED99-499D-A942-88FE-A3DB0429175D}"/>
              </a:ext>
            </a:extLst>
          </p:cNvPr>
          <p:cNvSpPr txBox="1"/>
          <p:nvPr/>
        </p:nvSpPr>
        <p:spPr>
          <a:xfrm>
            <a:off x="342900" y="2922183"/>
            <a:ext cx="685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New Urban Infrastructure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375" y="3069951"/>
            <a:ext cx="806450" cy="7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ubway train at a train station&#10;&#10;Description automatically generated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5156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3244850"/>
            <a:ext cx="10598151" cy="3613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74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097565"/>
            <a:ext cx="10515600" cy="9553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B165-2F6F-2442-B4AF-0EF1B8309700}"/>
              </a:ext>
            </a:extLst>
          </p:cNvPr>
          <p:cNvGrpSpPr/>
          <p:nvPr/>
        </p:nvGrpSpPr>
        <p:grpSpPr>
          <a:xfrm>
            <a:off x="298450" y="3429000"/>
            <a:ext cx="654050" cy="474366"/>
            <a:chOff x="298450" y="3867674"/>
            <a:chExt cx="654050" cy="474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9436E-65DE-9640-9637-F5E5220E5C59}"/>
                </a:ext>
              </a:extLst>
            </p:cNvPr>
            <p:cNvSpPr txBox="1"/>
            <p:nvPr/>
          </p:nvSpPr>
          <p:spPr>
            <a:xfrm>
              <a:off x="298450" y="3880375"/>
              <a:ext cx="65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2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95C518-1781-1445-82BE-1E4C2E2AA1C6}"/>
                </a:ext>
              </a:extLst>
            </p:cNvPr>
            <p:cNvSpPr/>
            <p:nvPr/>
          </p:nvSpPr>
          <p:spPr>
            <a:xfrm>
              <a:off x="368300" y="3867674"/>
              <a:ext cx="471714" cy="471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-40584"/>
            <a:ext cx="1841043" cy="6898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8" y="3496153"/>
            <a:ext cx="5456387" cy="33618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0648" cy="3499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Tunnels provide safe and efficient alignments under natural barriers and constructed areas.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Improving transit and network connections.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Connecting Communities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954" y="3437177"/>
            <a:ext cx="5213030" cy="3420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5200646" cy="34961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Tunnels reduce city congestion and improve the urban environment for pedestrians and bikers.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Providing drivers with shorter, faster travel options. Improved circulation and added capacity.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Relieving street- level gridlock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093CD8-1F9E-0947-9AA7-CB2E4D51CD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6" y="3496153"/>
            <a:ext cx="5154834" cy="33618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200645" cy="3496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Underground mass transit offers city travelers efficient commutes and inter-modal transfer.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Predictable transit times in a congested footprint. Cities with subways want more subway.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Mobilizing the People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5" y="3496153"/>
            <a:ext cx="5154835" cy="3361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200646" cy="3496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Replacing aging infrastructure with an underground alternative can return surface space to the citizens.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Preserving the integrity of heritage structures.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Revitalizing the 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106" y="2964887"/>
            <a:ext cx="6261865" cy="3893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"/>
            <a:ext cx="5200645" cy="3496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Tunnels maintain green space and limit land takes.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Subsurface sites offer sustainable, energy efficiency models.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Protecting the Environment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2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9" b="-1269"/>
          <a:stretch/>
        </p:blipFill>
        <p:spPr>
          <a:xfrm>
            <a:off x="-2" y="-2"/>
            <a:ext cx="5480569" cy="3670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107" y="3429001"/>
            <a:ext cx="5354374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Surface construction disrupts city business, damages adjoining structures and pollutes.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 work minimizes neighborhood impacts.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Maximum Tunneling = Minimum Disturbance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Minimizing Construction Disruption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8283"/>
            <a:ext cx="5480569" cy="3653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6" y="3496152"/>
            <a:ext cx="5154833" cy="3370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AE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Siting new infrastructure underground offers urban planners opportunities for high density development.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Delivering sustainable solutions that reduce sprawl and generate new residential and business revenue.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Planning for a Better 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C2A808-1DC7-BD44-A984-978017487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7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4012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3244850"/>
            <a:ext cx="10598151" cy="3613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097565"/>
            <a:ext cx="10515600" cy="9553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B165-2F6F-2442-B4AF-0EF1B8309700}"/>
              </a:ext>
            </a:extLst>
          </p:cNvPr>
          <p:cNvGrpSpPr/>
          <p:nvPr/>
        </p:nvGrpSpPr>
        <p:grpSpPr>
          <a:xfrm>
            <a:off x="298450" y="3429000"/>
            <a:ext cx="654050" cy="474366"/>
            <a:chOff x="298450" y="3867674"/>
            <a:chExt cx="654050" cy="474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9436E-65DE-9640-9637-F5E5220E5C59}"/>
                </a:ext>
              </a:extLst>
            </p:cNvPr>
            <p:cNvSpPr txBox="1"/>
            <p:nvPr/>
          </p:nvSpPr>
          <p:spPr>
            <a:xfrm>
              <a:off x="298450" y="3880375"/>
              <a:ext cx="65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95C518-1781-1445-82BE-1E4C2E2AA1C6}"/>
                </a:ext>
              </a:extLst>
            </p:cNvPr>
            <p:cNvSpPr/>
            <p:nvPr/>
          </p:nvSpPr>
          <p:spPr>
            <a:xfrm>
              <a:off x="368300" y="3867674"/>
              <a:ext cx="471714" cy="471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52160" cy="3777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949" y="3496152"/>
            <a:ext cx="5648271" cy="3361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Ground support systems reliably stabilize a wide range of adverse construction conditions.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Ground Stabilization 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9958AB-281B-3747-BD8D-63B90FB9EA7E}"/>
              </a:ext>
            </a:extLst>
          </p:cNvPr>
          <p:cNvSpPr txBox="1"/>
          <p:nvPr/>
        </p:nvSpPr>
        <p:spPr>
          <a:xfrm>
            <a:off x="154441" y="2506860"/>
            <a:ext cx="336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Sprayed Concrete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57CCB6-7BB4-4644-AC58-E9DBC8EB44F6}"/>
              </a:ext>
            </a:extLst>
          </p:cNvPr>
          <p:cNvSpPr txBox="1"/>
          <p:nvPr/>
        </p:nvSpPr>
        <p:spPr>
          <a:xfrm>
            <a:off x="5655307" y="5916767"/>
            <a:ext cx="424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Pre-Cast Segmental Liners</a:t>
            </a:r>
          </a:p>
        </p:txBody>
      </p:sp>
    </p:spTree>
    <p:extLst>
      <p:ext uri="{BB962C8B-B14F-4D97-AF65-F5344CB8AC3E}">
        <p14:creationId xmlns:p14="http://schemas.microsoft.com/office/powerpoint/2010/main" val="107668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F26FE1-5FFD-7947-9CA8-16DE0B11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16B614-37CC-0F40-8E86-B54E169A02EE}"/>
              </a:ext>
            </a:extLst>
          </p:cNvPr>
          <p:cNvSpPr/>
          <p:nvPr/>
        </p:nvSpPr>
        <p:spPr>
          <a:xfrm>
            <a:off x="0" y="0"/>
            <a:ext cx="6096000" cy="272866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0" y="2686050"/>
            <a:ext cx="6096000" cy="4171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3219450"/>
            <a:ext cx="5165725" cy="24257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  <a:b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Benefits</a:t>
            </a:r>
            <a:b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  <a:b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Infrastructure Choices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81ED99-499D-A942-88FE-A3DB0429175D}"/>
              </a:ext>
            </a:extLst>
          </p:cNvPr>
          <p:cNvSpPr txBox="1"/>
          <p:nvPr/>
        </p:nvSpPr>
        <p:spPr>
          <a:xfrm>
            <a:off x="342900" y="2711628"/>
            <a:ext cx="685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Topics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FB07DECA-29D9-D843-9244-065DF15FC727}"/>
              </a:ext>
            </a:extLst>
          </p:cNvPr>
          <p:cNvSpPr txBox="1">
            <a:spLocks/>
          </p:cNvSpPr>
          <p:nvPr/>
        </p:nvSpPr>
        <p:spPr>
          <a:xfrm>
            <a:off x="374650" y="467884"/>
            <a:ext cx="4501639" cy="178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Underground solutions for city infrastructure; a general discussion.</a:t>
            </a:r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D1AB00D6-9BCC-4149-84DF-CCC3830C8497}"/>
              </a:ext>
            </a:extLst>
          </p:cNvPr>
          <p:cNvSpPr txBox="1">
            <a:spLocks/>
          </p:cNvSpPr>
          <p:nvPr/>
        </p:nvSpPr>
        <p:spPr>
          <a:xfrm>
            <a:off x="374650" y="5950244"/>
            <a:ext cx="4501639" cy="879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2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Prepared by the Benefits of Going Underground Committee of the Underground Construction Association a Division of the Society of Mining Engineers.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E63EF-2207-F842-9AC9-F302EE68D5C7}"/>
              </a:ext>
            </a:extLst>
          </p:cNvPr>
          <p:cNvGrpSpPr/>
          <p:nvPr/>
        </p:nvGrpSpPr>
        <p:grpSpPr>
          <a:xfrm>
            <a:off x="675173" y="3568328"/>
            <a:ext cx="171096" cy="166757"/>
            <a:chOff x="4167822" y="3000719"/>
            <a:chExt cx="223740" cy="21806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B4BCC6-665D-3D4F-B94A-F2DB227798C3}"/>
                </a:ext>
              </a:extLst>
            </p:cNvPr>
            <p:cNvCxnSpPr>
              <a:cxnSpLocks/>
            </p:cNvCxnSpPr>
            <p:nvPr/>
          </p:nvCxnSpPr>
          <p:spPr>
            <a:xfrm>
              <a:off x="4279692" y="3000719"/>
              <a:ext cx="0" cy="2180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E526250-D4EC-F146-A2D2-2DA6FC086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7822" y="3109752"/>
              <a:ext cx="223740" cy="13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641C26-7FEA-7E41-B85A-02629A34F465}"/>
              </a:ext>
            </a:extLst>
          </p:cNvPr>
          <p:cNvGrpSpPr/>
          <p:nvPr/>
        </p:nvGrpSpPr>
        <p:grpSpPr>
          <a:xfrm>
            <a:off x="675173" y="4056790"/>
            <a:ext cx="171096" cy="166757"/>
            <a:chOff x="4167822" y="3000719"/>
            <a:chExt cx="223740" cy="21806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DEC0C2-7EF0-AC4C-8AF4-B4B8553FFAEE}"/>
                </a:ext>
              </a:extLst>
            </p:cNvPr>
            <p:cNvCxnSpPr>
              <a:cxnSpLocks/>
            </p:cNvCxnSpPr>
            <p:nvPr/>
          </p:nvCxnSpPr>
          <p:spPr>
            <a:xfrm>
              <a:off x="4279692" y="3000719"/>
              <a:ext cx="0" cy="2180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C318E0B-06F8-2C46-91B5-474B6F9F4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7822" y="3109752"/>
              <a:ext cx="223740" cy="13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5385BF-2B82-3042-B186-2196D9251AF1}"/>
              </a:ext>
            </a:extLst>
          </p:cNvPr>
          <p:cNvGrpSpPr/>
          <p:nvPr/>
        </p:nvGrpSpPr>
        <p:grpSpPr>
          <a:xfrm>
            <a:off x="675173" y="4564790"/>
            <a:ext cx="171096" cy="166757"/>
            <a:chOff x="4167822" y="3000719"/>
            <a:chExt cx="223740" cy="21806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E29D2F-D356-F94B-85DC-28D6C0C514A9}"/>
                </a:ext>
              </a:extLst>
            </p:cNvPr>
            <p:cNvCxnSpPr>
              <a:cxnSpLocks/>
            </p:cNvCxnSpPr>
            <p:nvPr/>
          </p:nvCxnSpPr>
          <p:spPr>
            <a:xfrm>
              <a:off x="4279692" y="3000719"/>
              <a:ext cx="0" cy="2180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4458ED-72F1-0845-AF83-774D67083A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7822" y="3109752"/>
              <a:ext cx="223740" cy="13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0819A6-2D35-0E4A-94C7-E2AFDB0FB48E}"/>
              </a:ext>
            </a:extLst>
          </p:cNvPr>
          <p:cNvGrpSpPr/>
          <p:nvPr/>
        </p:nvGrpSpPr>
        <p:grpSpPr>
          <a:xfrm>
            <a:off x="675173" y="5057159"/>
            <a:ext cx="171096" cy="166757"/>
            <a:chOff x="4167822" y="3000719"/>
            <a:chExt cx="223740" cy="21806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2A1EE5-5CE4-B74C-8934-CFC899D7ABA8}"/>
                </a:ext>
              </a:extLst>
            </p:cNvPr>
            <p:cNvCxnSpPr>
              <a:cxnSpLocks/>
            </p:cNvCxnSpPr>
            <p:nvPr/>
          </p:nvCxnSpPr>
          <p:spPr>
            <a:xfrm>
              <a:off x="4279692" y="3000719"/>
              <a:ext cx="0" cy="2180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1E6F6A1-6626-4E43-B077-0CBBC7097E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7822" y="3109752"/>
              <a:ext cx="223740" cy="13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604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812077" cy="5812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7" y="3496152"/>
            <a:ext cx="5472709" cy="33618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 Boring Machines (TBM’s) and one-pass liners deliver dry tunnel subject to high external water pressures.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A tunnel is no longer a structure that “leaks.”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Groundwater Control 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231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5812077" cy="3874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5" y="3117955"/>
            <a:ext cx="5300350" cy="37400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TBM advance rates over one mile per month have been achieved under favorable ground conditions.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TBM technology is proven over a wide range of ground conditions and excavated diameters.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TBM-System Performance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852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D0E6CD-F6CD-BE4E-B9D9-D82DA90C200A}"/>
              </a:ext>
            </a:extLst>
          </p:cNvPr>
          <p:cNvSpPr/>
          <p:nvPr/>
        </p:nvSpPr>
        <p:spPr>
          <a:xfrm>
            <a:off x="1" y="-1"/>
            <a:ext cx="10355480" cy="6858000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5674196-6D6F-BC43-B5B6-656C24E4B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05" y="3736401"/>
            <a:ext cx="2986259" cy="208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B90E8D-EA64-7547-A3E7-B339A06275E6}"/>
              </a:ext>
            </a:extLst>
          </p:cNvPr>
          <p:cNvGrpSpPr/>
          <p:nvPr/>
        </p:nvGrpSpPr>
        <p:grpSpPr>
          <a:xfrm>
            <a:off x="250605" y="692059"/>
            <a:ext cx="6918234" cy="2254463"/>
            <a:chOff x="427275" y="4017466"/>
            <a:chExt cx="6918234" cy="22544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7F4553-7645-4B4B-8407-6E15EC6E719E}"/>
                </a:ext>
              </a:extLst>
            </p:cNvPr>
            <p:cNvSpPr txBox="1"/>
            <p:nvPr/>
          </p:nvSpPr>
          <p:spPr>
            <a:xfrm>
              <a:off x="427275" y="4409881"/>
              <a:ext cx="4026232" cy="18620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4500" dirty="0">
                  <a:solidFill>
                    <a:schemeClr val="bg1"/>
                  </a:solidFill>
                  <a:latin typeface="Cambria" panose="02040503050406030204" pitchFamily="18" charset="0"/>
                </a:rPr>
                <a:t>Examples of Large Diameter TBM Projects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DF465C-B754-084F-B35E-283C68C369B8}"/>
                </a:ext>
              </a:extLst>
            </p:cNvPr>
            <p:cNvSpPr txBox="1"/>
            <p:nvPr/>
          </p:nvSpPr>
          <p:spPr>
            <a:xfrm>
              <a:off x="493859" y="4017466"/>
              <a:ext cx="6851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NEW URBAN INFRASTRUCTURE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F2D237-C695-6E4D-874F-720FB6AE48D4}"/>
              </a:ext>
            </a:extLst>
          </p:cNvPr>
          <p:cNvSpPr txBox="1"/>
          <p:nvPr/>
        </p:nvSpPr>
        <p:spPr>
          <a:xfrm>
            <a:off x="250604" y="5963443"/>
            <a:ext cx="298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Elbe River 4</a:t>
            </a:r>
            <a:r>
              <a:rPr lang="en-US" sz="14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Road Tunnel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A2DED5-49F2-AD42-AB2F-1B471C1B03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068" y="662274"/>
            <a:ext cx="2627553" cy="229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734B6DC-2FA6-B249-AEEB-5A950F45810E}"/>
              </a:ext>
            </a:extLst>
          </p:cNvPr>
          <p:cNvSpPr txBox="1"/>
          <p:nvPr/>
        </p:nvSpPr>
        <p:spPr>
          <a:xfrm>
            <a:off x="4321812" y="3039244"/>
            <a:ext cx="298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Oahe Dam Tunnel / South Dakota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956B1A-C45E-5449-847E-24BF9AE507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"/>
          <a:stretch/>
        </p:blipFill>
        <p:spPr>
          <a:xfrm>
            <a:off x="7308071" y="647414"/>
            <a:ext cx="2592803" cy="229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F85A4B-1278-F44B-8382-E46D39100A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111" y="3736400"/>
            <a:ext cx="3126478" cy="208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3E4481-15FC-514E-B2C2-792805EBEF6A}"/>
              </a:ext>
            </a:extLst>
          </p:cNvPr>
          <p:cNvSpPr txBox="1"/>
          <p:nvPr/>
        </p:nvSpPr>
        <p:spPr>
          <a:xfrm>
            <a:off x="3487466" y="5963443"/>
            <a:ext cx="298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Niagra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Pressure Tunnel Canada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3B28B9-7127-4545-B718-66CF7FD7C2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5831" y="3736400"/>
            <a:ext cx="3126478" cy="2084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2FA4CB3-98CB-7B4C-96A6-F8FB9E87D376}"/>
              </a:ext>
            </a:extLst>
          </p:cNvPr>
          <p:cNvSpPr txBox="1"/>
          <p:nvPr/>
        </p:nvSpPr>
        <p:spPr>
          <a:xfrm>
            <a:off x="6935831" y="5963443"/>
            <a:ext cx="298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Sparvo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 Road Tunnel, Italy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D7C173-1DF9-904C-BEFA-D2F14CA301C4}"/>
              </a:ext>
            </a:extLst>
          </p:cNvPr>
          <p:cNvSpPr txBox="1"/>
          <p:nvPr/>
        </p:nvSpPr>
        <p:spPr>
          <a:xfrm>
            <a:off x="7191698" y="3039244"/>
            <a:ext cx="298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Tunnel &amp; Reservoir Plan / Chicago</a:t>
            </a:r>
          </a:p>
        </p:txBody>
      </p:sp>
    </p:spTree>
    <p:extLst>
      <p:ext uri="{BB962C8B-B14F-4D97-AF65-F5344CB8AC3E}">
        <p14:creationId xmlns:p14="http://schemas.microsoft.com/office/powerpoint/2010/main" val="328551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1" y="-1"/>
            <a:ext cx="10587664" cy="6858001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243854" y="518976"/>
            <a:ext cx="6802620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</a:rPr>
              <a:t>Increments in Maximum TBM Diameter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9C994F9-738D-8A46-9968-34485E30B8A7}"/>
              </a:ext>
            </a:extLst>
          </p:cNvPr>
          <p:cNvSpPr txBox="1"/>
          <p:nvPr/>
        </p:nvSpPr>
        <p:spPr>
          <a:xfrm>
            <a:off x="1026603" y="2310095"/>
            <a:ext cx="646475" cy="345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60</a:t>
            </a:r>
          </a:p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50</a:t>
            </a:r>
          </a:p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40</a:t>
            </a:r>
          </a:p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30</a:t>
            </a:r>
          </a:p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B268F-A05B-274F-84B4-303FFB119310}"/>
              </a:ext>
            </a:extLst>
          </p:cNvPr>
          <p:cNvSpPr txBox="1"/>
          <p:nvPr/>
        </p:nvSpPr>
        <p:spPr>
          <a:xfrm>
            <a:off x="1873930" y="5604679"/>
            <a:ext cx="7903783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spc="300" dirty="0">
                <a:solidFill>
                  <a:schemeClr val="bg1"/>
                </a:solidFill>
                <a:latin typeface="Myriad Pro Semibold" panose="020B0503030403020204" pitchFamily="34" charset="0"/>
                <a:cs typeface="Gill Sans" panose="020B0502020104020203" pitchFamily="34" charset="-79"/>
              </a:rPr>
              <a:t>1950	 1960	 1970	1980	1990	2000	2010	2020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D28BAE-EB32-604A-B152-803C87C67ADA}"/>
                  </a:ext>
                </a:extLst>
              </p14:cNvPr>
              <p14:cNvContentPartPr/>
              <p14:nvPr/>
            </p14:nvContentPartPr>
            <p14:xfrm>
              <a:off x="312567" y="-50817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D28BAE-EB32-604A-B152-803C87C67A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927" y="-616179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E06257-8A19-4F42-AC92-79FCCF522BAE}"/>
              </a:ext>
            </a:extLst>
          </p:cNvPr>
          <p:cNvCxnSpPr>
            <a:cxnSpLocks/>
          </p:cNvCxnSpPr>
          <p:nvPr/>
        </p:nvCxnSpPr>
        <p:spPr>
          <a:xfrm flipV="1">
            <a:off x="2781757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AF1C09-CFEB-8548-8326-421B3CBA50F1}"/>
              </a:ext>
            </a:extLst>
          </p:cNvPr>
          <p:cNvCxnSpPr>
            <a:cxnSpLocks/>
          </p:cNvCxnSpPr>
          <p:nvPr/>
        </p:nvCxnSpPr>
        <p:spPr>
          <a:xfrm flipV="1">
            <a:off x="3730533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EC445B-67DC-D24A-955B-98C187F4997C}"/>
              </a:ext>
            </a:extLst>
          </p:cNvPr>
          <p:cNvCxnSpPr>
            <a:cxnSpLocks/>
          </p:cNvCxnSpPr>
          <p:nvPr/>
        </p:nvCxnSpPr>
        <p:spPr>
          <a:xfrm flipV="1">
            <a:off x="4603681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310316-A932-7E47-B122-DE517525955A}"/>
              </a:ext>
            </a:extLst>
          </p:cNvPr>
          <p:cNvCxnSpPr>
            <a:cxnSpLocks/>
          </p:cNvCxnSpPr>
          <p:nvPr/>
        </p:nvCxnSpPr>
        <p:spPr>
          <a:xfrm flipV="1">
            <a:off x="5469955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2305C1-E679-6A4C-A292-2E2014D1AC68}"/>
              </a:ext>
            </a:extLst>
          </p:cNvPr>
          <p:cNvCxnSpPr>
            <a:cxnSpLocks/>
          </p:cNvCxnSpPr>
          <p:nvPr/>
        </p:nvCxnSpPr>
        <p:spPr>
          <a:xfrm flipV="1">
            <a:off x="6384355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10EB00-5B5A-F54F-BE3F-9304878EC84B}"/>
              </a:ext>
            </a:extLst>
          </p:cNvPr>
          <p:cNvCxnSpPr>
            <a:cxnSpLocks/>
          </p:cNvCxnSpPr>
          <p:nvPr/>
        </p:nvCxnSpPr>
        <p:spPr>
          <a:xfrm flipV="1">
            <a:off x="7298755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077ACF5A-3081-6D45-8C98-B9637A62E3A8}"/>
              </a:ext>
            </a:extLst>
          </p:cNvPr>
          <p:cNvSpPr/>
          <p:nvPr/>
        </p:nvSpPr>
        <p:spPr>
          <a:xfrm>
            <a:off x="2490806" y="4697414"/>
            <a:ext cx="765339" cy="765339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CD62AA-7DE6-6941-8D86-779A1FC70A50}"/>
              </a:ext>
            </a:extLst>
          </p:cNvPr>
          <p:cNvSpPr/>
          <p:nvPr/>
        </p:nvSpPr>
        <p:spPr>
          <a:xfrm>
            <a:off x="4333083" y="4345119"/>
            <a:ext cx="980162" cy="980162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667364-EED4-B44E-97E6-18AE8BA1EF2F}"/>
              </a:ext>
            </a:extLst>
          </p:cNvPr>
          <p:cNvSpPr/>
          <p:nvPr/>
        </p:nvSpPr>
        <p:spPr>
          <a:xfrm>
            <a:off x="5046821" y="3529383"/>
            <a:ext cx="1588371" cy="1588371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DFA14B1-C34C-D64D-B3B0-71F0D560E470}"/>
              </a:ext>
            </a:extLst>
          </p:cNvPr>
          <p:cNvCxnSpPr>
            <a:cxnSpLocks/>
          </p:cNvCxnSpPr>
          <p:nvPr/>
        </p:nvCxnSpPr>
        <p:spPr>
          <a:xfrm>
            <a:off x="1469742" y="3486699"/>
            <a:ext cx="7868230" cy="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50AF-6E54-6B4C-AF44-684B2A466A32}"/>
              </a:ext>
            </a:extLst>
          </p:cNvPr>
          <p:cNvCxnSpPr>
            <a:cxnSpLocks/>
          </p:cNvCxnSpPr>
          <p:nvPr/>
        </p:nvCxnSpPr>
        <p:spPr>
          <a:xfrm>
            <a:off x="1469742" y="4160467"/>
            <a:ext cx="7868230" cy="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AB9F47-1B8F-E346-915D-3ED07009A768}"/>
              </a:ext>
            </a:extLst>
          </p:cNvPr>
          <p:cNvCxnSpPr>
            <a:cxnSpLocks/>
          </p:cNvCxnSpPr>
          <p:nvPr/>
        </p:nvCxnSpPr>
        <p:spPr>
          <a:xfrm>
            <a:off x="2303106" y="4834236"/>
            <a:ext cx="7034866" cy="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773235-CCB8-AC4C-9F2E-661D7BEAAB3F}"/>
              </a:ext>
            </a:extLst>
          </p:cNvPr>
          <p:cNvCxnSpPr>
            <a:cxnSpLocks/>
          </p:cNvCxnSpPr>
          <p:nvPr/>
        </p:nvCxnSpPr>
        <p:spPr>
          <a:xfrm>
            <a:off x="1469742" y="5549256"/>
            <a:ext cx="7887389" cy="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67ACA3-90C8-5842-BAA2-4F99776C67EB}"/>
              </a:ext>
            </a:extLst>
          </p:cNvPr>
          <p:cNvCxnSpPr>
            <a:cxnSpLocks/>
          </p:cNvCxnSpPr>
          <p:nvPr/>
        </p:nvCxnSpPr>
        <p:spPr>
          <a:xfrm>
            <a:off x="1469742" y="2792305"/>
            <a:ext cx="7887389" cy="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34AEAAA-19F6-3D40-B21E-6BC81CF6042B}"/>
              </a:ext>
            </a:extLst>
          </p:cNvPr>
          <p:cNvSpPr/>
          <p:nvPr/>
        </p:nvSpPr>
        <p:spPr>
          <a:xfrm>
            <a:off x="5820539" y="3004788"/>
            <a:ext cx="1988767" cy="1988767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B036DC-71BD-1C44-B0E1-C1FBBAC2E29F}"/>
              </a:ext>
            </a:extLst>
          </p:cNvPr>
          <p:cNvSpPr/>
          <p:nvPr/>
        </p:nvSpPr>
        <p:spPr>
          <a:xfrm>
            <a:off x="6563353" y="2492525"/>
            <a:ext cx="2264630" cy="226463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CA7C1E-A2C3-AB46-BF94-2E956252CE00}"/>
              </a:ext>
            </a:extLst>
          </p:cNvPr>
          <p:cNvCxnSpPr>
            <a:cxnSpLocks/>
          </p:cNvCxnSpPr>
          <p:nvPr/>
        </p:nvCxnSpPr>
        <p:spPr>
          <a:xfrm flipV="1">
            <a:off x="8226905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9865849-01FA-7A45-A8E2-C93AF232C69B}"/>
              </a:ext>
            </a:extLst>
          </p:cNvPr>
          <p:cNvSpPr/>
          <p:nvPr/>
        </p:nvSpPr>
        <p:spPr>
          <a:xfrm>
            <a:off x="7333373" y="1537135"/>
            <a:ext cx="2821259" cy="2821259"/>
          </a:xfrm>
          <a:prstGeom prst="ellipse">
            <a:avLst/>
          </a:prstGeom>
          <a:noFill/>
          <a:ln w="158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1310C7-8101-6749-8E97-8A4065FE8631}"/>
              </a:ext>
            </a:extLst>
          </p:cNvPr>
          <p:cNvSpPr txBox="1"/>
          <p:nvPr/>
        </p:nvSpPr>
        <p:spPr>
          <a:xfrm>
            <a:off x="1235113" y="4888191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Oahe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880BA7-C6E5-D043-A323-FDA92C26293E}"/>
              </a:ext>
            </a:extLst>
          </p:cNvPr>
          <p:cNvSpPr txBox="1"/>
          <p:nvPr/>
        </p:nvSpPr>
        <p:spPr>
          <a:xfrm>
            <a:off x="3160165" y="4475680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Chicago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DEFE05-5B9E-F747-9A67-F8CE73612314}"/>
              </a:ext>
            </a:extLst>
          </p:cNvPr>
          <p:cNvSpPr txBox="1"/>
          <p:nvPr/>
        </p:nvSpPr>
        <p:spPr>
          <a:xfrm>
            <a:off x="3895810" y="3712534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Elbe 4th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7CD064-4126-3D42-9BC2-B6E11CBCD577}"/>
              </a:ext>
            </a:extLst>
          </p:cNvPr>
          <p:cNvSpPr txBox="1"/>
          <p:nvPr/>
        </p:nvSpPr>
        <p:spPr>
          <a:xfrm>
            <a:off x="4848416" y="3014079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Niagara Falls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7E6A88-6F9A-A143-AEB0-9379948A8136}"/>
              </a:ext>
            </a:extLst>
          </p:cNvPr>
          <p:cNvSpPr txBox="1"/>
          <p:nvPr/>
        </p:nvSpPr>
        <p:spPr>
          <a:xfrm>
            <a:off x="5714689" y="2505315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Cambria" panose="02040503050406030204" pitchFamily="18" charset="0"/>
              </a:rPr>
              <a:t>Sparvo</a:t>
            </a:r>
            <a:endParaRPr lang="en-US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9681F5-DC48-C84B-916F-49D42DB2C9D0}"/>
              </a:ext>
            </a:extLst>
          </p:cNvPr>
          <p:cNvSpPr txBox="1"/>
          <p:nvPr/>
        </p:nvSpPr>
        <p:spPr>
          <a:xfrm>
            <a:off x="6588496" y="1679962"/>
            <a:ext cx="116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Seattle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081588-9290-1D46-ABB0-8807D3882828}"/>
              </a:ext>
            </a:extLst>
          </p:cNvPr>
          <p:cNvCxnSpPr>
            <a:cxnSpLocks/>
          </p:cNvCxnSpPr>
          <p:nvPr/>
        </p:nvCxnSpPr>
        <p:spPr>
          <a:xfrm flipV="1">
            <a:off x="9127555" y="2179435"/>
            <a:ext cx="0" cy="4234948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6AAE8F1-A67E-CB4F-9245-C845D59740BD}"/>
              </a:ext>
            </a:extLst>
          </p:cNvPr>
          <p:cNvSpPr txBox="1"/>
          <p:nvPr/>
        </p:nvSpPr>
        <p:spPr>
          <a:xfrm>
            <a:off x="600797" y="2591946"/>
            <a:ext cx="400110" cy="32244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</a:rPr>
              <a:t>Maximum TBM Diameter, ft.</a:t>
            </a:r>
          </a:p>
        </p:txBody>
      </p:sp>
    </p:spTree>
    <p:extLst>
      <p:ext uri="{BB962C8B-B14F-4D97-AF65-F5344CB8AC3E}">
        <p14:creationId xmlns:p14="http://schemas.microsoft.com/office/powerpoint/2010/main" val="23109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"/>
            <a:ext cx="5200645" cy="3496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5" y="3496152"/>
            <a:ext cx="5348283" cy="33618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TBM advance rates over one mile per month have been achieved under favorable ground conditions.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TBM technology is proven over a wide range of ground conditions and excavated diameters.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Underground Structures are Long-Lived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F94B99-56DB-244A-9B27-22AFF290B4B6}"/>
              </a:ext>
            </a:extLst>
          </p:cNvPr>
          <p:cNvSpPr txBox="1"/>
          <p:nvPr/>
        </p:nvSpPr>
        <p:spPr>
          <a:xfrm>
            <a:off x="100700" y="2808607"/>
            <a:ext cx="5046204" cy="53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Built in 1904 / Still in regular 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F2D94-5BCA-994A-A0C6-6D27C0F0855C}"/>
              </a:ext>
            </a:extLst>
          </p:cNvPr>
          <p:cNvSpPr txBox="1"/>
          <p:nvPr/>
        </p:nvSpPr>
        <p:spPr>
          <a:xfrm>
            <a:off x="5340350" y="6107836"/>
            <a:ext cx="504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Built in 1945 / To be replaced by a tunnel</a:t>
            </a:r>
          </a:p>
        </p:txBody>
      </p:sp>
    </p:spTree>
    <p:extLst>
      <p:ext uri="{BB962C8B-B14F-4D97-AF65-F5344CB8AC3E}">
        <p14:creationId xmlns:p14="http://schemas.microsoft.com/office/powerpoint/2010/main" val="2581498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7264"/>
            <a:ext cx="10540306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0" y="0"/>
            <a:ext cx="10355481" cy="6858000"/>
          </a:xfrm>
          <a:prstGeom prst="rect">
            <a:avLst/>
          </a:prstGeom>
          <a:solidFill>
            <a:srgbClr val="3F7FD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931188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Improved Contract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9">
            <a:extLst>
              <a:ext uri="{FF2B5EF4-FFF2-40B4-BE49-F238E27FC236}">
                <a16:creationId xmlns:a16="http://schemas.microsoft.com/office/drawing/2014/main" id="{417C078E-720D-DB49-BECB-C17B5FC65B7A}"/>
              </a:ext>
            </a:extLst>
          </p:cNvPr>
          <p:cNvSpPr txBox="1">
            <a:spLocks/>
          </p:cNvSpPr>
          <p:nvPr/>
        </p:nvSpPr>
        <p:spPr>
          <a:xfrm>
            <a:off x="473531" y="2845134"/>
            <a:ext cx="4120954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New tunnel contract guidelines facilitate better management of underground risks; increasing confidence in the procurement process and construction outcome.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4B381E-D4B3-9349-83BB-D5AE51EA3639}"/>
              </a:ext>
            </a:extLst>
          </p:cNvPr>
          <p:cNvSpPr/>
          <p:nvPr/>
        </p:nvSpPr>
        <p:spPr>
          <a:xfrm>
            <a:off x="4846768" y="-1"/>
            <a:ext cx="5508714" cy="686526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645534"/>
            <a:ext cx="4676729" cy="5933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“A Code of Practice for Risk Management of Tunnel Works.” </a:t>
            </a:r>
            <a:b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International Tunneling Insurance Group, 2</a:t>
            </a:r>
            <a:r>
              <a:rPr lang="en-US" sz="1400" baseline="300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nd</a:t>
            </a:r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 Edition 2012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cs typeface="Gill Sans" panose="020B0502020104020203" pitchFamily="34" charset="-79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“Geotechnical Baseline Reports for Construction.” </a:t>
            </a:r>
            <a:b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American Society of Civil Engineers, 2007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cs typeface="Gill Sans" panose="020B0502020104020203" pitchFamily="34" charset="-79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“Recommended Contract Practices for Underground Construction.” </a:t>
            </a:r>
            <a:br>
              <a:rPr lang="en-US" sz="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</a:br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Society of Mining Engineers, 2008</a:t>
            </a:r>
          </a:p>
          <a:p>
            <a:pPr>
              <a:spcBef>
                <a:spcPts val="1200"/>
              </a:spcBef>
            </a:pPr>
            <a:endParaRPr lang="en-US" sz="1050" dirty="0">
              <a:solidFill>
                <a:schemeClr val="bg1"/>
              </a:solidFill>
              <a:latin typeface="Myriad Pro" panose="020B0503030403020204" pitchFamily="34" charset="0"/>
              <a:cs typeface="Gill Sans" panose="020B0502020104020203" pitchFamily="34" charset="-79"/>
            </a:endParaRPr>
          </a:p>
          <a:p>
            <a:pPr>
              <a:spcBef>
                <a:spcPts val="1200"/>
              </a:spcBef>
            </a:pP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091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035548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3244850"/>
            <a:ext cx="10598151" cy="3613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097565"/>
            <a:ext cx="10515600" cy="9553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INFRASTRUCTURE CHOICES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B165-2F6F-2442-B4AF-0EF1B8309700}"/>
              </a:ext>
            </a:extLst>
          </p:cNvPr>
          <p:cNvGrpSpPr/>
          <p:nvPr/>
        </p:nvGrpSpPr>
        <p:grpSpPr>
          <a:xfrm>
            <a:off x="298450" y="3429000"/>
            <a:ext cx="654050" cy="474366"/>
            <a:chOff x="298450" y="3867674"/>
            <a:chExt cx="654050" cy="474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9436E-65DE-9640-9637-F5E5220E5C59}"/>
                </a:ext>
              </a:extLst>
            </p:cNvPr>
            <p:cNvSpPr txBox="1"/>
            <p:nvPr/>
          </p:nvSpPr>
          <p:spPr>
            <a:xfrm>
              <a:off x="298450" y="3880375"/>
              <a:ext cx="65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4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95C518-1781-1445-82BE-1E4C2E2AA1C6}"/>
                </a:ext>
              </a:extLst>
            </p:cNvPr>
            <p:cNvSpPr/>
            <p:nvPr/>
          </p:nvSpPr>
          <p:spPr>
            <a:xfrm>
              <a:off x="368300" y="3867674"/>
              <a:ext cx="471714" cy="471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276" y="0"/>
            <a:ext cx="5658314" cy="3777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6" y="3428999"/>
            <a:ext cx="5272323" cy="3429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INFRASTRUCTURE CHOICES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-7929" y="-1"/>
            <a:ext cx="5208576" cy="6858001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51772-5367-5B42-A5CF-92CF8C05970C}"/>
              </a:ext>
            </a:extLst>
          </p:cNvPr>
          <p:cNvGrpSpPr/>
          <p:nvPr/>
        </p:nvGrpSpPr>
        <p:grpSpPr>
          <a:xfrm>
            <a:off x="427274" y="1025292"/>
            <a:ext cx="6918235" cy="2254463"/>
            <a:chOff x="427274" y="4017466"/>
            <a:chExt cx="6918235" cy="22544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7F4553-7645-4B4B-8407-6E15EC6E719E}"/>
                </a:ext>
              </a:extLst>
            </p:cNvPr>
            <p:cNvSpPr txBox="1"/>
            <p:nvPr/>
          </p:nvSpPr>
          <p:spPr>
            <a:xfrm>
              <a:off x="427274" y="4409881"/>
              <a:ext cx="4659075" cy="18620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The Community’s Choice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DF465C-B754-084F-B35E-283C68C369B8}"/>
                </a:ext>
              </a:extLst>
            </p:cNvPr>
            <p:cNvSpPr txBox="1"/>
            <p:nvPr/>
          </p:nvSpPr>
          <p:spPr>
            <a:xfrm>
              <a:off x="493859" y="4017466"/>
              <a:ext cx="6851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NEW URBAN INFRASTRUCTURE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591714" y="276202"/>
            <a:ext cx="435950" cy="369332"/>
            <a:chOff x="11591714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591714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9958AB-281B-3747-BD8D-63B90FB9EA7E}"/>
              </a:ext>
            </a:extLst>
          </p:cNvPr>
          <p:cNvSpPr txBox="1"/>
          <p:nvPr/>
        </p:nvSpPr>
        <p:spPr>
          <a:xfrm>
            <a:off x="493859" y="3760892"/>
            <a:ext cx="532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For Users:</a:t>
            </a: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More efficient, comfortable commutes.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AA5702-D9C6-D54F-8787-C58CCA5E9D5B}"/>
              </a:ext>
            </a:extLst>
          </p:cNvPr>
          <p:cNvSpPr txBox="1"/>
          <p:nvPr/>
        </p:nvSpPr>
        <p:spPr>
          <a:xfrm>
            <a:off x="493859" y="4862226"/>
            <a:ext cx="532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For Residents:</a:t>
            </a: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Space returned to civic use.</a:t>
            </a:r>
          </a:p>
        </p:txBody>
      </p:sp>
    </p:spTree>
    <p:extLst>
      <p:ext uri="{BB962C8B-B14F-4D97-AF65-F5344CB8AC3E}">
        <p14:creationId xmlns:p14="http://schemas.microsoft.com/office/powerpoint/2010/main" val="3505976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511" y="-735"/>
            <a:ext cx="5576174" cy="5576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7" y="3368841"/>
            <a:ext cx="5645315" cy="3489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INFRASTRUCTURE CHOICES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-7929" y="-1"/>
            <a:ext cx="5208576" cy="6858001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51772-5367-5B42-A5CF-92CF8C05970C}"/>
              </a:ext>
            </a:extLst>
          </p:cNvPr>
          <p:cNvGrpSpPr/>
          <p:nvPr/>
        </p:nvGrpSpPr>
        <p:grpSpPr>
          <a:xfrm>
            <a:off x="427274" y="1025292"/>
            <a:ext cx="6918235" cy="1664558"/>
            <a:chOff x="427274" y="4017466"/>
            <a:chExt cx="6918235" cy="16645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7F4553-7645-4B4B-8407-6E15EC6E719E}"/>
                </a:ext>
              </a:extLst>
            </p:cNvPr>
            <p:cNvSpPr txBox="1"/>
            <p:nvPr/>
          </p:nvSpPr>
          <p:spPr>
            <a:xfrm>
              <a:off x="427274" y="4409881"/>
              <a:ext cx="4659075" cy="12721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The Operator’s Choice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DF465C-B754-084F-B35E-283C68C369B8}"/>
                </a:ext>
              </a:extLst>
            </p:cNvPr>
            <p:cNvSpPr txBox="1"/>
            <p:nvPr/>
          </p:nvSpPr>
          <p:spPr>
            <a:xfrm>
              <a:off x="493859" y="4017466"/>
              <a:ext cx="6851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NEW URBAN INFRASTRUCTURE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591714" y="276202"/>
            <a:ext cx="435950" cy="369332"/>
            <a:chOff x="11591714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591714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9958AB-281B-3747-BD8D-63B90FB9EA7E}"/>
              </a:ext>
            </a:extLst>
          </p:cNvPr>
          <p:cNvSpPr txBox="1"/>
          <p:nvPr/>
        </p:nvSpPr>
        <p:spPr>
          <a:xfrm>
            <a:off x="493859" y="2953396"/>
            <a:ext cx="4525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Well-controlled operating environment.</a:t>
            </a:r>
          </a:p>
          <a:p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Reliable, cost-competitive solutions to many contemporary urban infrastructure problems.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1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415" y="0"/>
            <a:ext cx="95762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INFRASTRUCTURE CHOICES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-7929" y="-1"/>
            <a:ext cx="5208576" cy="6858001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51772-5367-5B42-A5CF-92CF8C05970C}"/>
              </a:ext>
            </a:extLst>
          </p:cNvPr>
          <p:cNvGrpSpPr/>
          <p:nvPr/>
        </p:nvGrpSpPr>
        <p:grpSpPr>
          <a:xfrm>
            <a:off x="427274" y="1025292"/>
            <a:ext cx="6918235" cy="1664558"/>
            <a:chOff x="427274" y="4017466"/>
            <a:chExt cx="6918235" cy="16645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7F4553-7645-4B4B-8407-6E15EC6E719E}"/>
                </a:ext>
              </a:extLst>
            </p:cNvPr>
            <p:cNvSpPr txBox="1"/>
            <p:nvPr/>
          </p:nvSpPr>
          <p:spPr>
            <a:xfrm>
              <a:off x="427274" y="4409881"/>
              <a:ext cx="4659075" cy="12721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The Builder’s Choice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DF465C-B754-084F-B35E-283C68C369B8}"/>
                </a:ext>
              </a:extLst>
            </p:cNvPr>
            <p:cNvSpPr txBox="1"/>
            <p:nvPr/>
          </p:nvSpPr>
          <p:spPr>
            <a:xfrm>
              <a:off x="493859" y="4017466"/>
              <a:ext cx="6851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NEW URBAN INFRASTRUCTURE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591714" y="276202"/>
            <a:ext cx="435950" cy="369332"/>
            <a:chOff x="11591714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591714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4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9958AB-281B-3747-BD8D-63B90FB9EA7E}"/>
              </a:ext>
            </a:extLst>
          </p:cNvPr>
          <p:cNvSpPr txBox="1"/>
          <p:nvPr/>
        </p:nvSpPr>
        <p:spPr>
          <a:xfrm>
            <a:off x="493859" y="2953396"/>
            <a:ext cx="4525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Methods are robust and outcomes predictable.</a:t>
            </a:r>
          </a:p>
          <a:p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The number and size of tunnel contracts let in the US is increasing. </a:t>
            </a:r>
          </a:p>
          <a:p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More contractors compete for more work.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7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D044E3A-47AA-2B47-875E-CFDAB797F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488" y="3250833"/>
            <a:ext cx="2639026" cy="18020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C36148-BF99-D946-8B02-D25F442E8E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51"/>
          <a:stretch/>
        </p:blipFill>
        <p:spPr>
          <a:xfrm>
            <a:off x="7809058" y="5052932"/>
            <a:ext cx="2845437" cy="1805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CF2032-E478-0545-A028-674EFADC0D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44850"/>
            <a:ext cx="5166165" cy="3613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66167" cy="3244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3244850"/>
            <a:ext cx="5166165" cy="36131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097565"/>
            <a:ext cx="10515600" cy="9553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4B165-2F6F-2442-B4AF-0EF1B8309700}"/>
              </a:ext>
            </a:extLst>
          </p:cNvPr>
          <p:cNvGrpSpPr/>
          <p:nvPr/>
        </p:nvGrpSpPr>
        <p:grpSpPr>
          <a:xfrm>
            <a:off x="298450" y="3429000"/>
            <a:ext cx="654050" cy="474366"/>
            <a:chOff x="298450" y="3867674"/>
            <a:chExt cx="654050" cy="474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9436E-65DE-9640-9637-F5E5220E5C59}"/>
                </a:ext>
              </a:extLst>
            </p:cNvPr>
            <p:cNvSpPr txBox="1"/>
            <p:nvPr/>
          </p:nvSpPr>
          <p:spPr>
            <a:xfrm>
              <a:off x="298450" y="3880375"/>
              <a:ext cx="654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95C518-1781-1445-82BE-1E4C2E2AA1C6}"/>
                </a:ext>
              </a:extLst>
            </p:cNvPr>
            <p:cNvSpPr/>
            <p:nvPr/>
          </p:nvSpPr>
          <p:spPr>
            <a:xfrm>
              <a:off x="368300" y="3867674"/>
              <a:ext cx="471714" cy="47171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0"/>
            <a:ext cx="1841043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A2E4EB-8403-EF4E-AD66-2739547ACC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166" y="-199"/>
            <a:ext cx="5189315" cy="32509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2D4027-ED7C-DD45-911E-42CEF8E354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527" y="3250733"/>
            <a:ext cx="2640961" cy="18020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162420-31E0-3C47-8F22-9C0AA53C43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462" y="5052331"/>
            <a:ext cx="2642594" cy="1805066"/>
          </a:xfrm>
          <a:prstGeom prst="rect">
            <a:avLst/>
          </a:prstGeom>
        </p:spPr>
      </p:pic>
      <p:sp>
        <p:nvSpPr>
          <p:cNvPr id="32" name="Title 9">
            <a:extLst>
              <a:ext uri="{FF2B5EF4-FFF2-40B4-BE49-F238E27FC236}">
                <a16:creationId xmlns:a16="http://schemas.microsoft.com/office/drawing/2014/main" id="{FD46902A-C476-8B45-B0FF-BF07B7393D98}"/>
              </a:ext>
            </a:extLst>
          </p:cNvPr>
          <p:cNvSpPr txBox="1">
            <a:spLocks/>
          </p:cNvSpPr>
          <p:nvPr/>
        </p:nvSpPr>
        <p:spPr>
          <a:xfrm>
            <a:off x="363713" y="4864941"/>
            <a:ext cx="4501639" cy="88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Examples of surface infrastructure that can go underground.</a:t>
            </a:r>
          </a:p>
        </p:txBody>
      </p:sp>
    </p:spTree>
    <p:extLst>
      <p:ext uri="{BB962C8B-B14F-4D97-AF65-F5344CB8AC3E}">
        <p14:creationId xmlns:p14="http://schemas.microsoft.com/office/powerpoint/2010/main" val="16639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190882" cy="4046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7" y="3128212"/>
            <a:ext cx="5255987" cy="3729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INNOVATIONS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67672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Underground alignments improve infrastructure operation and create more livable cityscapes.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Underground: </a:t>
            </a:r>
            <a:b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A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</a:rPr>
              <a:t>Win:Win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22D87-9300-E548-B0CE-0BA9A0DEFA10}"/>
              </a:ext>
            </a:extLst>
          </p:cNvPr>
          <p:cNvSpPr txBox="1"/>
          <p:nvPr/>
        </p:nvSpPr>
        <p:spPr>
          <a:xfrm>
            <a:off x="-653143" y="1677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85D84-13D4-BE4D-A155-D6334CB2A63A}"/>
              </a:ext>
            </a:extLst>
          </p:cNvPr>
          <p:cNvGrpSpPr/>
          <p:nvPr/>
        </p:nvGrpSpPr>
        <p:grpSpPr>
          <a:xfrm>
            <a:off x="11607307" y="276202"/>
            <a:ext cx="435950" cy="369332"/>
            <a:chOff x="11607307" y="793692"/>
            <a:chExt cx="43595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599DD9-2995-3349-8BFB-B90FBF238477}"/>
                </a:ext>
              </a:extLst>
            </p:cNvPr>
            <p:cNvSpPr txBox="1"/>
            <p:nvPr/>
          </p:nvSpPr>
          <p:spPr>
            <a:xfrm>
              <a:off x="11607307" y="793692"/>
              <a:ext cx="43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Myriad Pro Condensed" panose="020B0506030403020204" pitchFamily="34" charset="0"/>
                  <a:cs typeface="Gill Sans" panose="020B0502020104020203" pitchFamily="34" charset="-79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612B99-167F-8742-BF6A-28F74B746876}"/>
                </a:ext>
              </a:extLst>
            </p:cNvPr>
            <p:cNvSpPr/>
            <p:nvPr/>
          </p:nvSpPr>
          <p:spPr>
            <a:xfrm>
              <a:off x="11637796" y="821705"/>
              <a:ext cx="313307" cy="31330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F94B99-56DB-244A-9B27-22AFF290B4B6}"/>
              </a:ext>
            </a:extLst>
          </p:cNvPr>
          <p:cNvSpPr txBox="1"/>
          <p:nvPr/>
        </p:nvSpPr>
        <p:spPr>
          <a:xfrm>
            <a:off x="100700" y="1188520"/>
            <a:ext cx="504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Without a tunnel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F2D94-5BCA-994A-A0C6-6D27C0F0855C}"/>
              </a:ext>
            </a:extLst>
          </p:cNvPr>
          <p:cNvSpPr txBox="1"/>
          <p:nvPr/>
        </p:nvSpPr>
        <p:spPr>
          <a:xfrm>
            <a:off x="5473241" y="6055502"/>
            <a:ext cx="229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With a tunnel</a:t>
            </a:r>
          </a:p>
        </p:txBody>
      </p:sp>
    </p:spTree>
    <p:extLst>
      <p:ext uri="{BB962C8B-B14F-4D97-AF65-F5344CB8AC3E}">
        <p14:creationId xmlns:p14="http://schemas.microsoft.com/office/powerpoint/2010/main" val="118137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8856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3244850"/>
            <a:ext cx="10598151" cy="3613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429000"/>
            <a:ext cx="9360664" cy="237198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CITIES ARE RUNNING OUT OF SPACE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718AB3-4274-D647-9665-44605CBE193F}"/>
              </a:ext>
            </a:extLst>
          </p:cNvPr>
          <p:cNvSpPr txBox="1"/>
          <p:nvPr/>
        </p:nvSpPr>
        <p:spPr>
          <a:xfrm>
            <a:off x="381323" y="5400362"/>
            <a:ext cx="571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Time to Go Underground</a:t>
            </a:r>
          </a:p>
        </p:txBody>
      </p:sp>
    </p:spTree>
    <p:extLst>
      <p:ext uri="{BB962C8B-B14F-4D97-AF65-F5344CB8AC3E}">
        <p14:creationId xmlns:p14="http://schemas.microsoft.com/office/powerpoint/2010/main" val="158435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FE421E7-53A6-1541-935F-E0FC4D47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8856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2F87E5-D871-2E4D-8576-0E57D6567F7A}"/>
              </a:ext>
            </a:extLst>
          </p:cNvPr>
          <p:cNvSpPr/>
          <p:nvPr/>
        </p:nvSpPr>
        <p:spPr>
          <a:xfrm>
            <a:off x="-2" y="0"/>
            <a:ext cx="1059815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69E68-D230-B04E-B960-8D39D856A0A2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6E846C-6FE8-2041-8BAE-5BF0E3511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718AB3-4274-D647-9665-44605CBE193F}"/>
              </a:ext>
            </a:extLst>
          </p:cNvPr>
          <p:cNvSpPr txBox="1"/>
          <p:nvPr/>
        </p:nvSpPr>
        <p:spPr>
          <a:xfrm>
            <a:off x="493858" y="1247782"/>
            <a:ext cx="571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</a:rPr>
              <a:t>Material Acknowledgements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49D8A7-26E2-954F-ADC7-06127F8ABCA2}"/>
              </a:ext>
            </a:extLst>
          </p:cNvPr>
          <p:cNvSpPr txBox="1"/>
          <p:nvPr/>
        </p:nvSpPr>
        <p:spPr>
          <a:xfrm>
            <a:off x="493858" y="3499602"/>
            <a:ext cx="8010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Images thanks to: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Arup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CH2MHill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Herrenknecht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 GMBH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The Robbins Company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The Rose Kennedy Greenway Conservancy</a:t>
            </a:r>
          </a:p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District of Columbia Water and Sewer Authority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58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016" y="0"/>
            <a:ext cx="951642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-7929" y="-1"/>
            <a:ext cx="5208576" cy="6858001"/>
          </a:xfrm>
          <a:prstGeom prst="rect">
            <a:avLst/>
          </a:prstGeom>
          <a:solidFill>
            <a:srgbClr val="3F7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93859" y="832302"/>
            <a:ext cx="4659075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About UCA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1500303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UNDERGROUND CONSTRUCTION ASSOCIATION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9958AB-281B-3747-BD8D-63B90FB9EA7E}"/>
              </a:ext>
            </a:extLst>
          </p:cNvPr>
          <p:cNvSpPr txBox="1"/>
          <p:nvPr/>
        </p:nvSpPr>
        <p:spPr>
          <a:xfrm>
            <a:off x="493859" y="2441235"/>
            <a:ext cx="4525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UCA represents the underground construction industry; Owners, Contractors, Designers, Manufacturers, Suppliers, and others with an interest in underground construction.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UCA serves its members by advocating the responsible and cost-effective use of underground structures to improve the value and sustainability of public space.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3D6055-1F99-EA4C-8FD3-21DAB04E4AD4}"/>
              </a:ext>
            </a:extLst>
          </p:cNvPr>
          <p:cNvGrpSpPr/>
          <p:nvPr/>
        </p:nvGrpSpPr>
        <p:grpSpPr>
          <a:xfrm>
            <a:off x="275050" y="1006664"/>
            <a:ext cx="171096" cy="166757"/>
            <a:chOff x="4167822" y="3000719"/>
            <a:chExt cx="223740" cy="21806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858337-DFE8-874F-903C-F0023F9CFD78}"/>
                </a:ext>
              </a:extLst>
            </p:cNvPr>
            <p:cNvCxnSpPr>
              <a:cxnSpLocks/>
            </p:cNvCxnSpPr>
            <p:nvPr/>
          </p:nvCxnSpPr>
          <p:spPr>
            <a:xfrm>
              <a:off x="4279692" y="3000719"/>
              <a:ext cx="0" cy="2180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014685-282A-DF4A-93A6-80108CD98D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7822" y="3109752"/>
              <a:ext cx="223740" cy="13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80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349" y="3194613"/>
            <a:ext cx="5172131" cy="366338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8479" cy="3496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spc="2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RAPID TRANSIT DELIVERING: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Rider Comfort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Reliable Commutes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Year-round Operability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2721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Subway and Railroad Tunnels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22343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349" y="3200441"/>
            <a:ext cx="5172131" cy="36517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7"/>
            <a:ext cx="5217945" cy="3621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spc="2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TRAFFIC ROUTES PROVIDING: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Reduced neighborhood impact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Controlled service conditions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More efficient traffic flow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Road Tunnels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7271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65825-5084-6847-B85C-64C8F711FF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349" y="3466210"/>
            <a:ext cx="5172131" cy="33917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0AB10-A579-424E-884D-D55B3FB67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17945" cy="3504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spc="2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PORTLAND OREGON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A new tunnel network keeps waterways clean.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Sewer Tunnels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48617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8430E-539D-2E46-9F80-067EE67DCE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349" y="3496152"/>
            <a:ext cx="5172131" cy="3367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13CDA-A23E-5D43-9909-25B50181E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7"/>
            <a:ext cx="5217945" cy="3541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400" spc="2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WASHINGTON DC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Tunnels will control overflows and flooding.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Combined Sewer Overflow Tunnels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42918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607588F-62D1-7B4D-9C6C-980970E5A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8" y="0"/>
            <a:ext cx="5212797" cy="3496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156E9-463D-D047-879A-B1E5003FA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683" y="3496152"/>
            <a:ext cx="5212797" cy="3367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Tunnels are resilient structures for hosting critical service networks for water, wastewater, gas, power communications, etc.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682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Utility Tunnels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  <p:sp>
        <p:nvSpPr>
          <p:cNvPr id="23" name="Title 9">
            <a:extLst>
              <a:ext uri="{FF2B5EF4-FFF2-40B4-BE49-F238E27FC236}">
                <a16:creationId xmlns:a16="http://schemas.microsoft.com/office/drawing/2014/main" id="{6B2BA2E6-3804-7749-A917-BE2F988A7BA2}"/>
              </a:ext>
            </a:extLst>
          </p:cNvPr>
          <p:cNvSpPr txBox="1">
            <a:spLocks/>
          </p:cNvSpPr>
          <p:nvPr/>
        </p:nvSpPr>
        <p:spPr>
          <a:xfrm>
            <a:off x="555219" y="5213768"/>
            <a:ext cx="4501639" cy="1297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“Future generations of New Yorkers will have the clean and reliable supply of drinking water essential for our growing city.”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- Mayor Michael R. Bloomberg</a:t>
            </a:r>
          </a:p>
        </p:txBody>
      </p:sp>
    </p:spTree>
    <p:extLst>
      <p:ext uri="{BB962C8B-B14F-4D97-AF65-F5344CB8AC3E}">
        <p14:creationId xmlns:p14="http://schemas.microsoft.com/office/powerpoint/2010/main" val="236250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4100B8C-FE1E-664C-BA40-EBE1F27BD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0645" cy="3617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156E9-463D-D047-879A-B1E5003FA0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645" y="3496152"/>
            <a:ext cx="5154833" cy="3367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DA71EB-89ED-E145-9E05-ACDCFBAAA7D1}"/>
              </a:ext>
            </a:extLst>
          </p:cNvPr>
          <p:cNvSpPr/>
          <p:nvPr/>
        </p:nvSpPr>
        <p:spPr>
          <a:xfrm>
            <a:off x="10355482" y="0"/>
            <a:ext cx="18410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ACCC1-2E09-2B48-B8B9-0353DD17F9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68" y="235161"/>
            <a:ext cx="430887" cy="43933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BE7227E-15B9-D045-A9D7-1D7FA551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374" y="235161"/>
            <a:ext cx="612651" cy="4543399"/>
          </a:xfrm>
        </p:spPr>
        <p:txBody>
          <a:bodyPr vert="vert270">
            <a:normAutofit fontScale="90000"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USES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1D7939-437A-8A41-A0B2-33AA32477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632" y="5618996"/>
            <a:ext cx="733136" cy="68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155201-75FD-CE46-AA83-C3DD77E0FB29}"/>
              </a:ext>
            </a:extLst>
          </p:cNvPr>
          <p:cNvSpPr/>
          <p:nvPr/>
        </p:nvSpPr>
        <p:spPr>
          <a:xfrm>
            <a:off x="5200647" y="-1"/>
            <a:ext cx="5154833" cy="3496153"/>
          </a:xfrm>
          <a:prstGeom prst="rect">
            <a:avLst/>
          </a:prstGeom>
          <a:solidFill>
            <a:srgbClr val="FF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A5CD721B-F3E5-8442-9C4C-2E69EDCB4E0D}"/>
              </a:ext>
            </a:extLst>
          </p:cNvPr>
          <p:cNvSpPr txBox="1">
            <a:spLocks/>
          </p:cNvSpPr>
          <p:nvPr/>
        </p:nvSpPr>
        <p:spPr>
          <a:xfrm>
            <a:off x="5340350" y="557530"/>
            <a:ext cx="4501639" cy="276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Myriad Pro" panose="020B0503030403020204" pitchFamily="34" charset="0"/>
                <a:cs typeface="Gill Sans" panose="020B0502020104020203" pitchFamily="34" charset="-79"/>
              </a:rPr>
              <a:t>Many types of facilities can be housed underground.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5BB3B-2F57-584A-9596-C6EA161475E3}"/>
              </a:ext>
            </a:extLst>
          </p:cNvPr>
          <p:cNvSpPr/>
          <p:nvPr/>
        </p:nvSpPr>
        <p:spPr>
          <a:xfrm>
            <a:off x="1" y="3496153"/>
            <a:ext cx="5200646" cy="33618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F4553-7645-4B4B-8407-6E15EC6E719E}"/>
              </a:ext>
            </a:extLst>
          </p:cNvPr>
          <p:cNvSpPr txBox="1"/>
          <p:nvPr/>
        </p:nvSpPr>
        <p:spPr>
          <a:xfrm>
            <a:off x="427274" y="4409881"/>
            <a:ext cx="4659075" cy="1862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Other Uses for Underground 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465C-B754-084F-B35E-283C68C369B8}"/>
              </a:ext>
            </a:extLst>
          </p:cNvPr>
          <p:cNvSpPr txBox="1"/>
          <p:nvPr/>
        </p:nvSpPr>
        <p:spPr>
          <a:xfrm>
            <a:off x="493859" y="4017466"/>
            <a:ext cx="6851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1"/>
                </a:solidFill>
                <a:latin typeface="Myriad Pro Condensed" panose="020B0506030403020204" pitchFamily="34" charset="0"/>
                <a:cs typeface="Gill Sans" panose="020B0502020104020203" pitchFamily="34" charset="-79"/>
              </a:rPr>
              <a:t>NEW URBAN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63116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{26D9C1B3-6700-C649-B82A-D3EDEC6754CA}tf10001121</Template>
  <TotalTime>13429</TotalTime>
  <Words>978</Words>
  <Application>Microsoft Macintosh PowerPoint</Application>
  <PresentationFormat>Widescreen</PresentationFormat>
  <Paragraphs>219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Myriad Pro</vt:lpstr>
      <vt:lpstr>Myriad Pro Condensed</vt:lpstr>
      <vt:lpstr>Myriad Pro Semibold</vt:lpstr>
      <vt:lpstr>Office Theme</vt:lpstr>
      <vt:lpstr>ABOVE OR BELOW GRADE</vt:lpstr>
      <vt:lpstr>Uses Benefits Innovations Infrastructure Choices</vt:lpstr>
      <vt:lpstr>USES</vt:lpstr>
      <vt:lpstr>USES</vt:lpstr>
      <vt:lpstr>USES</vt:lpstr>
      <vt:lpstr>USES</vt:lpstr>
      <vt:lpstr>USES</vt:lpstr>
      <vt:lpstr>USES</vt:lpstr>
      <vt:lpstr>USES</vt:lpstr>
      <vt:lpstr>BENEFITS</vt:lpstr>
      <vt:lpstr>BENEFITS</vt:lpstr>
      <vt:lpstr>BENEFITS</vt:lpstr>
      <vt:lpstr>BENEFITS</vt:lpstr>
      <vt:lpstr>BENEFITS</vt:lpstr>
      <vt:lpstr>BENEFITS</vt:lpstr>
      <vt:lpstr>BENEFITS</vt:lpstr>
      <vt:lpstr>BENEFITS</vt:lpstr>
      <vt:lpstr>INNOVATIONS</vt:lpstr>
      <vt:lpstr>INNOVATIONS</vt:lpstr>
      <vt:lpstr>INNOVATIONS</vt:lpstr>
      <vt:lpstr>INNOVATIONS</vt:lpstr>
      <vt:lpstr>INNOVATIONS</vt:lpstr>
      <vt:lpstr>INNOVATIONS</vt:lpstr>
      <vt:lpstr>INNOVATIONS</vt:lpstr>
      <vt:lpstr>INNOVATIONS</vt:lpstr>
      <vt:lpstr>INFRASTRUCTURE CHOICES</vt:lpstr>
      <vt:lpstr>INFRASTRUCTURE CHOICES</vt:lpstr>
      <vt:lpstr>INFRASTRUCTURE CHOICES</vt:lpstr>
      <vt:lpstr>INFRASTRUCTURE CHOICES</vt:lpstr>
      <vt:lpstr>INNOVATIONS</vt:lpstr>
      <vt:lpstr>CITIES ARE RUNNING OUT OF SPACE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 for That</dc:title>
  <dc:creator>Tim Householter</dc:creator>
  <cp:lastModifiedBy>Tim Householter</cp:lastModifiedBy>
  <cp:revision>72</cp:revision>
  <dcterms:created xsi:type="dcterms:W3CDTF">2020-02-19T17:32:11Z</dcterms:created>
  <dcterms:modified xsi:type="dcterms:W3CDTF">2020-04-29T18:47:47Z</dcterms:modified>
</cp:coreProperties>
</file>